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10"/>
  </p:notesMasterIdLst>
  <p:sldIdLst>
    <p:sldId id="268" r:id="rId2"/>
    <p:sldId id="355" r:id="rId3"/>
    <p:sldId id="377" r:id="rId4"/>
    <p:sldId id="389" r:id="rId5"/>
    <p:sldId id="390" r:id="rId6"/>
    <p:sldId id="391" r:id="rId7"/>
    <p:sldId id="392" r:id="rId8"/>
    <p:sldId id="393" r:id="rId9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clrMode="gray"/>
  <p:clrMru>
    <a:srgbClr val="FFFF6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20747" autoAdjust="0"/>
    <p:restoredTop sz="90793" autoAdjust="0"/>
  </p:normalViewPr>
  <p:slideViewPr>
    <p:cSldViewPr>
      <p:cViewPr varScale="1">
        <p:scale>
          <a:sx n="167" d="100"/>
          <a:sy n="167" d="100"/>
        </p:scale>
        <p:origin x="-336" y="-104"/>
      </p:cViewPr>
      <p:guideLst>
        <p:guide orient="horz" pos="180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5/1/16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video" Target="file://localhost/Users/Mick/Movies/Not%20Ashamed%20of%20the%20Gospel.mp4" TargetMode="External"/><Relationship Id="rId2" Type="http://schemas.openxmlformats.org/officeDocument/2006/relationships/slideLayout" Target="../slideLayouts/slideLayout7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1116013" y="877888"/>
            <a:ext cx="712787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AU" sz="4800" dirty="0" smtClean="0">
                <a:solidFill>
                  <a:srgbClr val="FFFF66"/>
                </a:solidFill>
              </a:rPr>
              <a:t>Romans 1:16-17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spcAft>
                <a:spcPts val="0"/>
              </a:spcAft>
            </a:pPr>
            <a:r>
              <a:rPr lang="en-AU" sz="3600" b="1" baseline="30000" dirty="0" smtClean="0">
                <a:solidFill>
                  <a:schemeClr val="bg1"/>
                </a:solidFill>
                <a:latin typeface="Arial"/>
                <a:ea typeface="Cambria"/>
                <a:cs typeface="Times New Roman"/>
              </a:rPr>
              <a:t>16 </a:t>
            </a:r>
            <a:r>
              <a:rPr lang="en-AU" sz="36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For I am not ashamed of the gospel, for it is the power of God for salvation to everyone who believes, to the Jew first and also to the Greek. </a:t>
            </a:r>
            <a:r>
              <a:rPr lang="en-AU" sz="3600" b="1" baseline="30000" dirty="0" smtClean="0">
                <a:solidFill>
                  <a:schemeClr val="bg1"/>
                </a:solidFill>
                <a:latin typeface="Arial"/>
                <a:ea typeface="Cambria"/>
                <a:cs typeface="Times New Roman"/>
              </a:rPr>
              <a:t>17 </a:t>
            </a:r>
            <a:r>
              <a:rPr lang="en-AU" sz="3600" dirty="0" smtClean="0">
                <a:solidFill>
                  <a:schemeClr val="bg1"/>
                </a:solidFill>
                <a:latin typeface="Times New Roman"/>
                <a:ea typeface="Cambria"/>
                <a:cs typeface="Times New Roman"/>
              </a:rPr>
              <a:t>For in it the righteousness of God is revealed from faith for faith, as it is written, “The righteous shall live by faith.” </a:t>
            </a:r>
            <a:endParaRPr lang="en-US" sz="3600" dirty="0">
              <a:solidFill>
                <a:schemeClr val="bg1"/>
              </a:solidFill>
              <a:latin typeface="Times New Roman"/>
              <a:ea typeface="Cambria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14"/>
          <p:cNvSpPr txBox="1">
            <a:spLocks noChangeArrowheads="1"/>
          </p:cNvSpPr>
          <p:nvPr/>
        </p:nvSpPr>
        <p:spPr bwMode="auto">
          <a:xfrm>
            <a:off x="152400" y="0"/>
            <a:ext cx="8839200" cy="150810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cs typeface="Times New Roman"/>
              </a:rPr>
              <a:t>I’m eager to preach the Gospel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cs typeface="Times New Roman"/>
              </a:rPr>
              <a:t>Because I’m not ashamed of the Gospel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cs typeface="Times New Roman"/>
              </a:rPr>
              <a:t>Because it is the power of God for salvation to everyone who believes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cs typeface="Times New Roman"/>
              </a:rPr>
              <a:t>Because in the Gospel, the righteousness of God is being revealed</a:t>
            </a:r>
          </a:p>
        </p:txBody>
      </p:sp>
      <p:sp>
        <p:nvSpPr>
          <p:cNvPr id="25" name="TextBox 14"/>
          <p:cNvSpPr txBox="1">
            <a:spLocks noChangeArrowheads="1"/>
          </p:cNvSpPr>
          <p:nvPr/>
        </p:nvSpPr>
        <p:spPr bwMode="auto">
          <a:xfrm>
            <a:off x="76200" y="1485899"/>
            <a:ext cx="906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Reasons why some are ashamed of the Gospel:</a:t>
            </a:r>
          </a:p>
        </p:txBody>
      </p:sp>
      <p:sp>
        <p:nvSpPr>
          <p:cNvPr id="26" name="TextBox 14"/>
          <p:cNvSpPr txBox="1">
            <a:spLocks noChangeArrowheads="1"/>
          </p:cNvSpPr>
          <p:nvPr/>
        </p:nvSpPr>
        <p:spPr bwMode="auto">
          <a:xfrm>
            <a:off x="0" y="1866900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3">
            <a:prstTxWarp prst="textNoShape">
              <a:avLst/>
            </a:prstTxWarp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cs typeface="Times New Roman"/>
              </a:rPr>
              <a:t>Unbelievable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ea typeface="Wingdings"/>
                <a:cs typeface="Times New Roman"/>
              </a:rPr>
              <a:t>Offensive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ea typeface="Wingdings"/>
                <a:cs typeface="Times New Roman"/>
              </a:rPr>
              <a:t>Exclusive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ea typeface="Wingdings"/>
                <a:cs typeface="Times New Roman"/>
              </a:rPr>
              <a:t>May seem irrelevant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ea typeface="Wingdings"/>
                <a:cs typeface="Times New Roman"/>
              </a:rPr>
              <a:t>May seem insignificant</a:t>
            </a:r>
            <a:endParaRPr lang="en-US" sz="2300" dirty="0" smtClean="0">
              <a:solidFill>
                <a:srgbClr val="FFFFFF"/>
              </a:solidFill>
              <a:latin typeface="Times New Roman"/>
              <a:ea typeface="Wingdings"/>
              <a:cs typeface="Times New Roman"/>
            </a:endParaRPr>
          </a:p>
        </p:txBody>
      </p:sp>
      <p:sp>
        <p:nvSpPr>
          <p:cNvPr id="19" name="TextBox 14"/>
          <p:cNvSpPr txBox="1">
            <a:spLocks noChangeArrowheads="1"/>
          </p:cNvSpPr>
          <p:nvPr/>
        </p:nvSpPr>
        <p:spPr bwMode="auto">
          <a:xfrm>
            <a:off x="152400" y="2705100"/>
            <a:ext cx="8839200" cy="707886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1079500" indent="-1079500"/>
            <a:r>
              <a:rPr lang="en-AU" sz="20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Luke 9:26   </a:t>
            </a:r>
            <a:r>
              <a:rPr lang="en-AU" sz="2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For whoever is ashamed of me and of my words, of him will the Son of Man be ashamed when he comes in his glory </a:t>
            </a:r>
            <a:endParaRPr lang="en-US" sz="2000" dirty="0" smtClean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0" y="3467100"/>
            <a:ext cx="6705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400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The power of God to save</a:t>
            </a:r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   -  Dynamite!!!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5" grpId="0" build="p"/>
      <p:bldP spid="26" grpId="0" build="p"/>
      <p:bldP spid="19" grpId="0" animBg="1"/>
      <p:bldP spid="8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mberley_2004_0307_filtere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81100" y="-419100"/>
            <a:ext cx="10744201" cy="71628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14"/>
          <p:cNvSpPr txBox="1">
            <a:spLocks noChangeArrowheads="1"/>
          </p:cNvSpPr>
          <p:nvPr/>
        </p:nvSpPr>
        <p:spPr bwMode="auto">
          <a:xfrm>
            <a:off x="152400" y="0"/>
            <a:ext cx="8839200" cy="150810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cs typeface="Times New Roman"/>
              </a:rPr>
              <a:t>I’m eager to preach the Gospel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cs typeface="Times New Roman"/>
              </a:rPr>
              <a:t>Because I’m not ashamed of the Gospel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cs typeface="Times New Roman"/>
              </a:rPr>
              <a:t>Because it is the power of God for salvation to everyone who believes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cs typeface="Times New Roman"/>
              </a:rPr>
              <a:t>Because in the Gospel, the righteousness of God is being revealed</a:t>
            </a:r>
          </a:p>
        </p:txBody>
      </p:sp>
      <p:sp>
        <p:nvSpPr>
          <p:cNvPr id="25" name="TextBox 14"/>
          <p:cNvSpPr txBox="1">
            <a:spLocks noChangeArrowheads="1"/>
          </p:cNvSpPr>
          <p:nvPr/>
        </p:nvSpPr>
        <p:spPr bwMode="auto">
          <a:xfrm>
            <a:off x="76200" y="1485899"/>
            <a:ext cx="906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Reasons why some are ashamed of the Gospel:</a:t>
            </a:r>
          </a:p>
        </p:txBody>
      </p:sp>
      <p:sp>
        <p:nvSpPr>
          <p:cNvPr id="26" name="TextBox 14"/>
          <p:cNvSpPr txBox="1">
            <a:spLocks noChangeArrowheads="1"/>
          </p:cNvSpPr>
          <p:nvPr/>
        </p:nvSpPr>
        <p:spPr bwMode="auto">
          <a:xfrm>
            <a:off x="0" y="1866900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3">
            <a:prstTxWarp prst="textNoShape">
              <a:avLst/>
            </a:prstTxWarp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cs typeface="Times New Roman"/>
              </a:rPr>
              <a:t>Unbelievable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ea typeface="Wingdings"/>
                <a:cs typeface="Times New Roman"/>
              </a:rPr>
              <a:t>Offensive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ea typeface="Wingdings"/>
                <a:cs typeface="Times New Roman"/>
              </a:rPr>
              <a:t>Exclusive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ea typeface="Wingdings"/>
                <a:cs typeface="Times New Roman"/>
              </a:rPr>
              <a:t>May seem irrelevant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ea typeface="Wingdings"/>
                <a:cs typeface="Times New Roman"/>
              </a:rPr>
              <a:t>May seem insignificant</a:t>
            </a:r>
            <a:endParaRPr lang="en-US" sz="2300" dirty="0" smtClean="0">
              <a:solidFill>
                <a:srgbClr val="FFFFFF"/>
              </a:solidFill>
              <a:latin typeface="Times New Roman"/>
              <a:ea typeface="Wingdings"/>
              <a:cs typeface="Times New Roman"/>
            </a:endParaRPr>
          </a:p>
        </p:txBody>
      </p:sp>
      <p:sp>
        <p:nvSpPr>
          <p:cNvPr id="19" name="TextBox 14"/>
          <p:cNvSpPr txBox="1">
            <a:spLocks noChangeArrowheads="1"/>
          </p:cNvSpPr>
          <p:nvPr/>
        </p:nvSpPr>
        <p:spPr bwMode="auto">
          <a:xfrm>
            <a:off x="152400" y="2705100"/>
            <a:ext cx="8839200" cy="707886"/>
          </a:xfrm>
          <a:prstGeom prst="rect">
            <a:avLst/>
          </a:prstGeom>
          <a:noFill/>
          <a:ln w="9525">
            <a:solidFill>
              <a:srgbClr val="FFFF00"/>
            </a:solidFill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1079500" indent="-1079500"/>
            <a:r>
              <a:rPr lang="en-AU" sz="2000" b="1" baseline="30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Luke 9:26   </a:t>
            </a:r>
            <a:r>
              <a:rPr lang="en-AU" sz="2000" dirty="0" smtClean="0">
                <a:solidFill>
                  <a:srgbClr val="FFFFFF"/>
                </a:solidFill>
                <a:latin typeface="Comic Sans MS"/>
                <a:ea typeface="Cambria"/>
                <a:cs typeface="Times New Roman"/>
              </a:rPr>
              <a:t>For whoever is ashamed of me and of my words, of him will the Son of Man be ashamed when he comes in his glory </a:t>
            </a:r>
            <a:endParaRPr lang="en-US" sz="2000" dirty="0" smtClean="0">
              <a:solidFill>
                <a:srgbClr val="FFFFFF"/>
              </a:solidFill>
              <a:latin typeface="Times New Roman"/>
              <a:cs typeface="Times New Roman"/>
            </a:endParaRPr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0" y="3467100"/>
            <a:ext cx="6705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400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The power of God to save</a:t>
            </a:r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   -  Dynamite!!!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3924300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Only God has the POWER to save.  He can save everyone.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Not everyone will be saved.  Only those who have faith in Him (believe / trust)</a:t>
            </a:r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0" y="4610100"/>
            <a:ext cx="822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400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We can’t earn salvation, because that’s not the Gospel</a:t>
            </a:r>
            <a:endParaRPr lang="en-US" sz="24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5007114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Self-righteousness is ugly – false, hypocritical, self-glorifying 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The righteousness of God – true, beautiful, glorifies God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  <p:bldP spid="1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14"/>
          <p:cNvSpPr txBox="1">
            <a:spLocks noChangeArrowheads="1"/>
          </p:cNvSpPr>
          <p:nvPr/>
        </p:nvSpPr>
        <p:spPr bwMode="auto">
          <a:xfrm>
            <a:off x="152400" y="0"/>
            <a:ext cx="8839200" cy="1508105"/>
          </a:xfrm>
          <a:prstGeom prst="rect">
            <a:avLst/>
          </a:prstGeom>
          <a:noFill/>
          <a:ln w="28575">
            <a:solidFill>
              <a:schemeClr val="bg1"/>
            </a:solidFill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cs typeface="Times New Roman"/>
              </a:rPr>
              <a:t>I’m eager to preach the Gospel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cs typeface="Times New Roman"/>
              </a:rPr>
              <a:t>Because I’m not ashamed of the Gospel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cs typeface="Times New Roman"/>
              </a:rPr>
              <a:t>Because it is the power of God for salvation to everyone who believes</a:t>
            </a:r>
          </a:p>
          <a:p>
            <a:pPr marL="266700" indent="-266700">
              <a:buFont typeface="Arial"/>
              <a:buChar char="•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cs typeface="Times New Roman"/>
              </a:rPr>
              <a:t>Because in the Gospel, the righteousness of God is being revealed</a:t>
            </a:r>
          </a:p>
        </p:txBody>
      </p:sp>
      <p:sp>
        <p:nvSpPr>
          <p:cNvPr id="25" name="TextBox 14"/>
          <p:cNvSpPr txBox="1">
            <a:spLocks noChangeArrowheads="1"/>
          </p:cNvSpPr>
          <p:nvPr/>
        </p:nvSpPr>
        <p:spPr bwMode="auto">
          <a:xfrm>
            <a:off x="76200" y="1485899"/>
            <a:ext cx="906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Reasons why some are ashamed of the Gospel:</a:t>
            </a:r>
          </a:p>
        </p:txBody>
      </p:sp>
      <p:sp>
        <p:nvSpPr>
          <p:cNvPr id="26" name="TextBox 14"/>
          <p:cNvSpPr txBox="1">
            <a:spLocks noChangeArrowheads="1"/>
          </p:cNvSpPr>
          <p:nvPr/>
        </p:nvSpPr>
        <p:spPr bwMode="auto">
          <a:xfrm>
            <a:off x="0" y="1866900"/>
            <a:ext cx="9144000" cy="8002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3">
            <a:prstTxWarp prst="textNoShape">
              <a:avLst/>
            </a:prstTxWarp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cs typeface="Times New Roman"/>
              </a:rPr>
              <a:t>Unbelievable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ea typeface="Wingdings"/>
                <a:cs typeface="Times New Roman"/>
              </a:rPr>
              <a:t>Offensive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ea typeface="Wingdings"/>
                <a:cs typeface="Times New Roman"/>
              </a:rPr>
              <a:t>Exclusive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ea typeface="Wingdings"/>
                <a:cs typeface="Times New Roman"/>
              </a:rPr>
              <a:t>May seem irrelevant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300" dirty="0" smtClean="0">
                <a:solidFill>
                  <a:schemeClr val="bg1"/>
                </a:solidFill>
                <a:latin typeface="Times New Roman"/>
                <a:ea typeface="Wingdings"/>
                <a:cs typeface="Times New Roman"/>
              </a:rPr>
              <a:t>May seem insignificant</a:t>
            </a:r>
            <a:endParaRPr lang="en-US" sz="2300" dirty="0" smtClean="0">
              <a:solidFill>
                <a:srgbClr val="FFFFFF"/>
              </a:solidFill>
              <a:latin typeface="Times New Roman"/>
              <a:ea typeface="Wingdings"/>
              <a:cs typeface="Times New Roman"/>
            </a:endParaRPr>
          </a:p>
        </p:txBody>
      </p:sp>
      <p:sp>
        <p:nvSpPr>
          <p:cNvPr id="8" name="TextBox 14"/>
          <p:cNvSpPr txBox="1">
            <a:spLocks noChangeArrowheads="1"/>
          </p:cNvSpPr>
          <p:nvPr/>
        </p:nvSpPr>
        <p:spPr bwMode="auto">
          <a:xfrm>
            <a:off x="0" y="2549723"/>
            <a:ext cx="6705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400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The power of God to save</a:t>
            </a:r>
            <a:r>
              <a:rPr lang="en-US" sz="2400" dirty="0" smtClean="0">
                <a:solidFill>
                  <a:srgbClr val="FFFF00"/>
                </a:solidFill>
                <a:latin typeface="Times New Roman"/>
                <a:cs typeface="Times New Roman"/>
              </a:rPr>
              <a:t>    -  Dynamite!!!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8600" y="3006923"/>
            <a:ext cx="891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Only God has the POWER to save.  He can save everyone.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Not everyone will be saved.  Only those who have faith in Him (believe / trust)</a:t>
            </a:r>
          </a:p>
        </p:txBody>
      </p:sp>
      <p:sp>
        <p:nvSpPr>
          <p:cNvPr id="9" name="TextBox 14"/>
          <p:cNvSpPr txBox="1">
            <a:spLocks noChangeArrowheads="1"/>
          </p:cNvSpPr>
          <p:nvPr/>
        </p:nvSpPr>
        <p:spPr bwMode="auto">
          <a:xfrm>
            <a:off x="0" y="3616523"/>
            <a:ext cx="822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r>
              <a:rPr lang="en-US" sz="2400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We can’t earn salvation, because that’s not the Gospel</a:t>
            </a:r>
            <a:endParaRPr lang="en-US" sz="2400" dirty="0" smtClean="0">
              <a:solidFill>
                <a:srgbClr val="FFFF00"/>
              </a:solidFill>
              <a:latin typeface="Times New Roman"/>
              <a:cs typeface="Times New Roman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4013537"/>
            <a:ext cx="8915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Self-righteousness is ugly – false, hypocritical, self-glorifying</a:t>
            </a:r>
          </a:p>
        </p:txBody>
      </p:sp>
      <p:sp>
        <p:nvSpPr>
          <p:cNvPr id="11" name="TextBox 14"/>
          <p:cNvSpPr txBox="1">
            <a:spLocks noChangeArrowheads="1"/>
          </p:cNvSpPr>
          <p:nvPr/>
        </p:nvSpPr>
        <p:spPr bwMode="auto">
          <a:xfrm>
            <a:off x="533400" y="4318337"/>
            <a:ext cx="8229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prstTxWarp prst="textNoShape">
              <a:avLst/>
            </a:prstTxWarp>
            <a:spAutoFit/>
          </a:bodyPr>
          <a:lstStyle/>
          <a:p>
            <a:pPr marL="357188" indent="-357188"/>
            <a:r>
              <a:rPr lang="en-US" sz="2400" u="sng" dirty="0" smtClean="0">
                <a:solidFill>
                  <a:srgbClr val="FFFF00"/>
                </a:solidFill>
                <a:latin typeface="Times New Roman"/>
                <a:cs typeface="Times New Roman"/>
              </a:rPr>
              <a:t>The righteousness of God – true, beautiful, glorifies God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4699337"/>
            <a:ext cx="891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God has proved Himself to be “righteous”, because He has saved us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God has taken away our unrighteousness and given us the righteousness of God</a:t>
            </a:r>
          </a:p>
          <a:p>
            <a:pPr marL="357188" indent="-357188">
              <a:buFont typeface="Arial"/>
              <a:buChar char="•"/>
            </a:pPr>
            <a:r>
              <a:rPr lang="en-US" sz="2000" dirty="0" smtClean="0">
                <a:solidFill>
                  <a:srgbClr val="FFFFFF"/>
                </a:solidFill>
                <a:latin typeface="Times New Roman"/>
                <a:cs typeface="Times New Roman"/>
              </a:rPr>
              <a:t>The righteous shall live by faith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Not Ashamed of the Gospel.mp4">
            <a:hlinkClick r:id="" action="ppaction://media"/>
          </p:cNvPr>
          <p:cNvPicPr/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0" y="285750"/>
            <a:ext cx="9144000" cy="5143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9813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26116</TotalTime>
  <Words>503</Words>
  <Application>Microsoft Macintosh PowerPoint</Application>
  <PresentationFormat>On-screen Show (16:10)</PresentationFormat>
  <Paragraphs>53</Paragraphs>
  <Slides>8</Slides>
  <Notes>3</Notes>
  <HiddenSlides>0</HiddenSlides>
  <MMClips>1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UC Queensland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233</cp:revision>
  <cp:lastPrinted>2016-04-30T01:50:53Z</cp:lastPrinted>
  <dcterms:created xsi:type="dcterms:W3CDTF">2016-04-30T21:40:54Z</dcterms:created>
  <dcterms:modified xsi:type="dcterms:W3CDTF">2016-04-30T21:42:20Z</dcterms:modified>
</cp:coreProperties>
</file>